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Impact" panose="020B0806030902050204" pitchFamily="34" charset="0"/>
      <p:regular r:id="rId27"/>
    </p:embeddedFont>
    <p:embeddedFont>
      <p:font typeface="Source Code Pro" panose="020B0604020202020204" charset="0"/>
      <p:regular r:id="rId28"/>
      <p:bold r:id="rId29"/>
    </p:embeddedFont>
    <p:embeddedFont>
      <p:font typeface="Oswal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248254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3601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016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850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36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916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867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591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047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602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03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026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250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338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413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751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40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469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755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289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078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E8CE">
            <a:alpha val="42690"/>
          </a:srgb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11175" y="644300"/>
            <a:ext cx="8282400" cy="2109000"/>
          </a:xfrm>
          <a:prstGeom prst="rect">
            <a:avLst/>
          </a:prstGeom>
        </p:spPr>
        <p:txBody>
          <a:bodyPr lIns="91425" tIns="91425" rIns="91425" bIns="91425" anchor="b" anchorCtr="0">
            <a:noAutofit/>
          </a:bodyPr>
          <a:lstStyle/>
          <a:p>
            <a:pPr lvl="0">
              <a:spcBef>
                <a:spcPts val="0"/>
              </a:spcBef>
              <a:buNone/>
            </a:pPr>
            <a:r>
              <a:rPr lang="en"/>
              <a:t>Mars Robot Challenge</a:t>
            </a:r>
          </a:p>
        </p:txBody>
      </p:sp>
      <p:sp>
        <p:nvSpPr>
          <p:cNvPr id="63" name="Shape 63"/>
          <p:cNvSpPr txBox="1">
            <a:spLocks noGrp="1"/>
          </p:cNvSpPr>
          <p:nvPr>
            <p:ph type="subTitle" idx="1"/>
          </p:nvPr>
        </p:nvSpPr>
        <p:spPr>
          <a:xfrm>
            <a:off x="411175" y="3398250"/>
            <a:ext cx="8282400" cy="1260600"/>
          </a:xfrm>
          <a:prstGeom prst="rect">
            <a:avLst/>
          </a:prstGeom>
        </p:spPr>
        <p:txBody>
          <a:bodyPr lIns="91425" tIns="91425" rIns="91425" bIns="91425" anchor="ctr" anchorCtr="0">
            <a:noAutofit/>
          </a:bodyPr>
          <a:lstStyle/>
          <a:p>
            <a:pPr lvl="0" rtl="0">
              <a:spcBef>
                <a:spcPts val="0"/>
              </a:spcBef>
              <a:buNone/>
            </a:pPr>
            <a:r>
              <a:rPr lang="en"/>
              <a:t>By Oyinade Oyenusi and Julianna Brunn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Point Turn Continued...</a:t>
            </a:r>
          </a:p>
        </p:txBody>
      </p:sp>
      <p:sp>
        <p:nvSpPr>
          <p:cNvPr id="117" name="Shape 117"/>
          <p:cNvSpPr txBox="1">
            <a:spLocks noGrp="1"/>
          </p:cNvSpPr>
          <p:nvPr>
            <p:ph type="body" idx="1"/>
          </p:nvPr>
        </p:nvSpPr>
        <p:spPr>
          <a:xfrm>
            <a:off x="311700" y="1335261"/>
            <a:ext cx="8520600" cy="3099900"/>
          </a:xfrm>
          <a:prstGeom prst="rect">
            <a:avLst/>
          </a:prstGeom>
        </p:spPr>
        <p:txBody>
          <a:bodyPr lIns="91425" tIns="91425" rIns="91425" bIns="91425" anchor="t" anchorCtr="0">
            <a:noAutofit/>
          </a:bodyPr>
          <a:lstStyle/>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 First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to port C forward</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Second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to port B backward</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Third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to port C 180 degrees forward</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Fourth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C</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Fifth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B</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used this to change the way the robot was facing</a:t>
            </a:r>
            <a:r>
              <a:rPr lang="en" sz="1100" dirty="0">
                <a:solidFill>
                  <a:schemeClr val="accent4"/>
                </a:solidFill>
                <a:latin typeface="Calibri"/>
                <a:ea typeface="Calibri"/>
                <a:cs typeface="Calibri"/>
                <a:sym typeface="Calibri"/>
              </a:rPr>
              <a:t> </a:t>
            </a:r>
          </a:p>
          <a:p>
            <a:pPr marL="285750" lvl="0" indent="-285750">
              <a:spcBef>
                <a:spcPts val="0"/>
              </a:spcBef>
              <a:spcAft>
                <a:spcPts val="0"/>
              </a:spcAft>
              <a:buFont typeface="Arial" panose="020B0604020202020204" pitchFamily="34" charset="0"/>
              <a:buChar char="•"/>
            </a:pPr>
            <a:endParaRPr sz="1600" dirty="0">
              <a:solidFill>
                <a:srgbClr val="000000"/>
              </a:solidFill>
              <a:latin typeface="Impact"/>
              <a:ea typeface="Impact"/>
              <a:cs typeface="Impact"/>
              <a:sym typeface="Impact"/>
            </a:endParaRPr>
          </a:p>
          <a:p>
            <a:pPr lvl="0">
              <a:spcBef>
                <a:spcPts val="0"/>
              </a:spcBef>
              <a:buNone/>
            </a:pPr>
            <a:endParaRPr sz="1600" dirty="0">
              <a:solidFill>
                <a:srgbClr val="000000"/>
              </a:solidFill>
              <a:highlight>
                <a:srgbClr val="FFFFFF"/>
              </a:highlight>
              <a:latin typeface="Impact"/>
              <a:ea typeface="Impact"/>
              <a:cs typeface="Impact"/>
              <a:sym typeface="Impact"/>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Left Turn...</a:t>
            </a:r>
          </a:p>
        </p:txBody>
      </p:sp>
      <p:pic>
        <p:nvPicPr>
          <p:cNvPr id="123" name="Shape 123"/>
          <p:cNvPicPr preferRelativeResize="0"/>
          <p:nvPr/>
        </p:nvPicPr>
        <p:blipFill>
          <a:blip r:embed="rId3">
            <a:alphaModFix/>
          </a:blip>
          <a:stretch>
            <a:fillRect/>
          </a:stretch>
        </p:blipFill>
        <p:spPr>
          <a:xfrm>
            <a:off x="2019300" y="1447800"/>
            <a:ext cx="5105400" cy="22479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Left Turn Continued...</a:t>
            </a:r>
          </a:p>
        </p:txBody>
      </p:sp>
      <p:sp>
        <p:nvSpPr>
          <p:cNvPr id="129" name="Shape 129"/>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First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Keeps the gear attached to port C stationary</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Second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to port B forward</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Third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to port B 180 degrees forward</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Fourth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C</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Fifth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B</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plan to use this to change the way the robot is facing </a:t>
            </a:r>
          </a:p>
          <a:p>
            <a:pPr marL="285750" lvl="0" indent="-285750">
              <a:spcBef>
                <a:spcPts val="0"/>
              </a:spcBef>
              <a:spcAft>
                <a:spcPts val="0"/>
              </a:spcAft>
              <a:buFont typeface="Arial" panose="020B0604020202020204" pitchFamily="34" charset="0"/>
              <a:buChar char="•"/>
            </a:pPr>
            <a:endParaRPr sz="1600" dirty="0">
              <a:solidFill>
                <a:srgbClr val="000000"/>
              </a:solidFill>
              <a:latin typeface="Impact"/>
              <a:ea typeface="Impact"/>
              <a:cs typeface="Impact"/>
              <a:sym typeface="Impact"/>
            </a:endParaRPr>
          </a:p>
          <a:p>
            <a:pPr lvl="0">
              <a:spcBef>
                <a:spcPts val="0"/>
              </a:spcBef>
              <a:buNone/>
            </a:pPr>
            <a:endParaRPr b="1"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Inclined and Declined Slopes...</a:t>
            </a:r>
          </a:p>
        </p:txBody>
      </p:sp>
      <p:sp>
        <p:nvSpPr>
          <p:cNvPr id="135" name="Shape 135"/>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12750" lvl="0" indent="-285750" rtl="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Increased slopes:</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Backward program with the power turned up to 100</a:t>
            </a:r>
          </a:p>
          <a:p>
            <a:pPr marL="412750" lvl="0" indent="-285750" rtl="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Decreased slopes:</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Forward program with the power turned down to 25</a:t>
            </a:r>
          </a:p>
          <a:p>
            <a:pPr marL="412750" lvl="0" indent="-285750" rtl="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Original power was 75</a:t>
            </a:r>
          </a:p>
          <a:p>
            <a:pPr lvl="0">
              <a:spcBef>
                <a:spcPts val="0"/>
              </a:spcBef>
              <a:buNone/>
            </a:pPr>
            <a:endParaRP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Tracking Curves...</a:t>
            </a:r>
          </a:p>
        </p:txBody>
      </p:sp>
      <p:pic>
        <p:nvPicPr>
          <p:cNvPr id="141" name="Shape 141"/>
          <p:cNvPicPr preferRelativeResize="0"/>
          <p:nvPr/>
        </p:nvPicPr>
        <p:blipFill>
          <a:blip r:embed="rId3">
            <a:alphaModFix/>
          </a:blip>
          <a:stretch>
            <a:fillRect/>
          </a:stretch>
        </p:blipFill>
        <p:spPr>
          <a:xfrm>
            <a:off x="1304599" y="1511525"/>
            <a:ext cx="6244900" cy="212045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Tracking Curves Continued...</a:t>
            </a:r>
          </a:p>
        </p:txBody>
      </p:sp>
      <p:sp>
        <p:nvSpPr>
          <p:cNvPr id="147" name="Shape 147"/>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dirty="0"/>
              <a:t>            </a:t>
            </a:r>
          </a:p>
          <a:p>
            <a:pPr marL="457200" lvl="0" indent="-330200" rtl="0">
              <a:lnSpc>
                <a:spcPct val="1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Top left block:</a:t>
            </a:r>
          </a:p>
          <a:p>
            <a:pPr marL="914400" lvl="1" indent="-330200" rtl="0">
              <a:lnSpc>
                <a:spcPct val="1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Makes the gear connected to port C move forward</a:t>
            </a:r>
          </a:p>
          <a:p>
            <a:pPr marL="457200" lvl="0" indent="-330200" rtl="0">
              <a:lnSpc>
                <a:spcPct val="1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Bottom left block:</a:t>
            </a:r>
          </a:p>
          <a:p>
            <a:pPr marL="914400" lvl="1" indent="-330200" rtl="0">
              <a:lnSpc>
                <a:spcPct val="1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Makes the gear connected to port C stop</a:t>
            </a:r>
          </a:p>
          <a:p>
            <a:pPr marL="457200" lvl="0" indent="-330200" rtl="0">
              <a:lnSpc>
                <a:spcPct val="1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Top right block:</a:t>
            </a:r>
          </a:p>
          <a:p>
            <a:pPr marL="914400" lvl="1" indent="-330200" rtl="0">
              <a:lnSpc>
                <a:spcPct val="1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Makes the gear connected to port B stop</a:t>
            </a:r>
          </a:p>
          <a:p>
            <a:pPr marL="457200" lvl="0" indent="-330200" rtl="0">
              <a:lnSpc>
                <a:spcPct val="1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Bottom right block:</a:t>
            </a:r>
          </a:p>
          <a:p>
            <a:pPr marL="914400" lvl="1" indent="-330200" rtl="0">
              <a:lnSpc>
                <a:spcPct val="1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Makes the gear connected to port B move forward</a:t>
            </a:r>
          </a:p>
          <a:p>
            <a:pPr marL="457200" lvl="0" indent="-330200" rtl="0">
              <a:lnSpc>
                <a:spcPct val="1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Yellow block:</a:t>
            </a:r>
          </a:p>
          <a:p>
            <a:pPr marL="914400" lvl="1" indent="-330200">
              <a:lnSpc>
                <a:spcPct val="1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Allows the robot to look for the amount of light that being transmitted below it </a:t>
            </a:r>
          </a:p>
          <a:p>
            <a:pPr lvl="0">
              <a:spcBef>
                <a:spcPts val="0"/>
              </a:spcBef>
              <a:buNone/>
            </a:pPr>
            <a:endParaRPr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Traversing Various Surfaces...</a:t>
            </a:r>
          </a:p>
        </p:txBody>
      </p:sp>
      <p:sp>
        <p:nvSpPr>
          <p:cNvPr id="153" name="Shape 153"/>
          <p:cNvSpPr txBox="1">
            <a:spLocks noGrp="1"/>
          </p:cNvSpPr>
          <p:nvPr>
            <p:ph type="body" idx="1"/>
          </p:nvPr>
        </p:nvSpPr>
        <p:spPr>
          <a:xfrm>
            <a:off x="311700" y="1106000"/>
            <a:ext cx="8520600" cy="3999300"/>
          </a:xfrm>
          <a:prstGeom prst="rect">
            <a:avLst/>
          </a:prstGeom>
        </p:spPr>
        <p:txBody>
          <a:bodyPr lIns="91425" tIns="91425" rIns="91425" bIns="91425" anchor="t" anchorCtr="0">
            <a:noAutofit/>
          </a:bodyPr>
          <a:lstStyle/>
          <a:p>
            <a:pPr lvl="0" rtl="0">
              <a:lnSpc>
                <a:spcPct val="200000"/>
              </a:lnSpc>
              <a:spcBef>
                <a:spcPts val="0"/>
              </a:spcBef>
              <a:spcAft>
                <a:spcPts val="0"/>
              </a:spcAft>
              <a:buNone/>
            </a:pPr>
            <a:endParaRPr sz="1600" dirty="0">
              <a:solidFill>
                <a:schemeClr val="accent4"/>
              </a:solidFill>
              <a:latin typeface="Impact"/>
              <a:ea typeface="Impact"/>
              <a:cs typeface="Impact"/>
              <a:sym typeface="Impact"/>
            </a:endParaRPr>
          </a:p>
          <a:p>
            <a:pPr marL="412750" lvl="0" indent="-285750" rtl="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Rocky terrain:</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Extended time version of backward program</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100 power level</a:t>
            </a:r>
          </a:p>
          <a:p>
            <a:pPr marL="412750" lvl="0" indent="-285750" rtl="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Land where hematite trail is located:</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Sonar sensor on the light sensor to track the trail, </a:t>
            </a:r>
          </a:p>
          <a:p>
            <a:pPr marL="869950" lvl="1" indent="-285750" rtl="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75 power level </a:t>
            </a:r>
          </a:p>
          <a:p>
            <a:pPr lvl="0">
              <a:lnSpc>
                <a:spcPct val="200000"/>
              </a:lnSpc>
              <a:spcBef>
                <a:spcPts val="0"/>
              </a:spcBef>
              <a:spcAft>
                <a:spcPts val="0"/>
              </a:spcAft>
              <a:buNone/>
            </a:pPr>
            <a:endParaRPr sz="1400" dirty="0">
              <a:solidFill>
                <a:srgbClr val="000000"/>
              </a:solidFill>
              <a:latin typeface="Impact"/>
              <a:ea typeface="Impact"/>
              <a:cs typeface="Impact"/>
              <a:sym typeface="Impact"/>
            </a:endParaRPr>
          </a:p>
          <a:p>
            <a:pPr lvl="0">
              <a:spcBef>
                <a:spcPts val="0"/>
              </a:spcBef>
              <a:buNone/>
            </a:pPr>
            <a:endParaRPr dirty="0">
              <a:latin typeface="Impact"/>
              <a:ea typeface="Impact"/>
              <a:cs typeface="Impact"/>
              <a:sym typeface="Impact"/>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Traversing Various Surfaces Continued...</a:t>
            </a:r>
          </a:p>
        </p:txBody>
      </p:sp>
      <p:sp>
        <p:nvSpPr>
          <p:cNvPr id="159" name="Shape 159"/>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330200">
              <a:lnSpc>
                <a:spcPct val="200000"/>
              </a:lnSpc>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Hills:</a:t>
            </a:r>
          </a:p>
          <a:p>
            <a:pPr marL="914400" lvl="1" indent="-33020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Increased speed for the incline</a:t>
            </a:r>
          </a:p>
          <a:p>
            <a:pPr marL="914400" lvl="1" indent="-330200">
              <a:lnSpc>
                <a:spcPct val="200000"/>
              </a:lnSpc>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Decreased speed for the decline</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Map of Mars Landing Site...</a:t>
            </a:r>
          </a:p>
        </p:txBody>
      </p:sp>
      <p:sp>
        <p:nvSpPr>
          <p:cNvPr id="165" name="Shape 165"/>
          <p:cNvSpPr txBox="1">
            <a:spLocks noGrp="1"/>
          </p:cNvSpPr>
          <p:nvPr>
            <p:ph type="body" idx="1"/>
          </p:nvPr>
        </p:nvSpPr>
        <p:spPr>
          <a:xfrm>
            <a:off x="311700" y="1468825"/>
            <a:ext cx="3999900" cy="30999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txBox="1">
            <a:spLocks noGrp="1"/>
          </p:cNvSpPr>
          <p:nvPr>
            <p:ph type="body" idx="2"/>
          </p:nvPr>
        </p:nvSpPr>
        <p:spPr>
          <a:xfrm>
            <a:off x="4832400" y="1106000"/>
            <a:ext cx="3999900" cy="4037500"/>
          </a:xfrm>
          <a:prstGeom prst="rect">
            <a:avLst/>
          </a:prstGeom>
        </p:spPr>
        <p:txBody>
          <a:bodyPr lIns="91425" tIns="91425" rIns="91425" bIns="91425" anchor="t" anchorCtr="0">
            <a:noAutofit/>
          </a:bodyPr>
          <a:lstStyle/>
          <a:p>
            <a:pPr marL="457200" lvl="0" indent="-330200" rtl="0">
              <a:spcBef>
                <a:spcPts val="0"/>
              </a:spcBef>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hoped to land somewhere that was not on an inclined area in order to avoid having to navigate them...luckily we were successful!</a:t>
            </a:r>
          </a:p>
          <a:p>
            <a:pPr marL="457200" lvl="0" indent="-330200" rtl="0">
              <a:spcBef>
                <a:spcPts val="0"/>
              </a:spcBef>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made sure to have programs to navigate the four obstacles shown:</a:t>
            </a:r>
          </a:p>
          <a:p>
            <a:pPr marL="914400" lvl="1" indent="-330200" rtl="0">
              <a:spcBef>
                <a:spcPts val="0"/>
              </a:spcBef>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Hematite trail</a:t>
            </a:r>
          </a:p>
          <a:p>
            <a:pPr marL="914400" lvl="1" indent="-330200" rtl="0">
              <a:spcBef>
                <a:spcPts val="0"/>
              </a:spcBef>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Rough terrain</a:t>
            </a:r>
          </a:p>
          <a:p>
            <a:pPr marL="914400" lvl="1" indent="-330200" rtl="0">
              <a:spcBef>
                <a:spcPts val="0"/>
              </a:spcBef>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Tunnel</a:t>
            </a:r>
          </a:p>
          <a:p>
            <a:pPr marL="914400" lvl="1" indent="-330200">
              <a:spcBef>
                <a:spcPts val="0"/>
              </a:spcBef>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Rock </a:t>
            </a:r>
          </a:p>
        </p:txBody>
      </p:sp>
      <p:pic>
        <p:nvPicPr>
          <p:cNvPr id="167" name="Shape 167"/>
          <p:cNvPicPr preferRelativeResize="0"/>
          <p:nvPr/>
        </p:nvPicPr>
        <p:blipFill>
          <a:blip r:embed="rId3">
            <a:alphaModFix/>
          </a:blip>
          <a:stretch>
            <a:fillRect/>
          </a:stretch>
        </p:blipFill>
        <p:spPr>
          <a:xfrm>
            <a:off x="311700" y="1468825"/>
            <a:ext cx="3999899" cy="3099899"/>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How Test Simulations Guided the Programming...</a:t>
            </a:r>
          </a:p>
        </p:txBody>
      </p:sp>
      <p:sp>
        <p:nvSpPr>
          <p:cNvPr id="173" name="Shape 173"/>
          <p:cNvSpPr txBox="1">
            <a:spLocks noGrp="1"/>
          </p:cNvSpPr>
          <p:nvPr>
            <p:ph type="body" idx="1"/>
          </p:nvPr>
        </p:nvSpPr>
        <p:spPr>
          <a:xfrm>
            <a:off x="311700" y="1201697"/>
            <a:ext cx="8520600" cy="3450000"/>
          </a:xfrm>
          <a:prstGeom prst="rect">
            <a:avLst/>
          </a:prstGeom>
        </p:spPr>
        <p:txBody>
          <a:bodyPr lIns="91425" tIns="91425" rIns="91425" bIns="91425" anchor="t" anchorCtr="0">
            <a:noAutofit/>
          </a:bodyPr>
          <a:lstStyle/>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made sure to test our programs multiple times to ensure that it would complete the desired task on Mars</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Examples:</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We changed our increased slope program from going forwards to moving backwards</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We decreased the power level of the hematite trail program from 75 to 50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We changed the number of degrees on our turn programs multiple times after finding out that putting in the said number of degrees didn’t actually make you turn that number of degrees</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For completing the rock challenge, we changed our program from using the ultrasonic sensor to moving forward at 1 second increments</a:t>
            </a:r>
          </a:p>
          <a:p>
            <a:pPr marL="1371600" lvl="2" indent="-330200" rtl="0">
              <a:spcBef>
                <a:spcPts val="0"/>
              </a:spcBef>
              <a:spcAft>
                <a:spcPts val="0"/>
              </a:spcAft>
              <a:buClr>
                <a:srgbClr val="999999"/>
              </a:buClr>
              <a:buSzPct val="100000"/>
              <a:buFont typeface="Arial" panose="020B0604020202020204" pitchFamily="34" charset="0"/>
              <a:buChar char="•"/>
            </a:pPr>
            <a:r>
              <a:rPr lang="en" sz="1600" dirty="0">
                <a:solidFill>
                  <a:srgbClr val="999999"/>
                </a:solidFill>
                <a:latin typeface="Impact"/>
                <a:ea typeface="Impact"/>
                <a:cs typeface="Impact"/>
                <a:sym typeface="Impact"/>
              </a:rPr>
              <a:t>As we got closer to the rock, we changed the number of seconds to lower or higher numbers to make sure we did not hit the rock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solidFill>
                  <a:srgbClr val="212121"/>
                </a:solidFill>
              </a:rPr>
              <a:t>Robot Configuration...</a:t>
            </a:r>
          </a:p>
        </p:txBody>
      </p:sp>
      <p:sp>
        <p:nvSpPr>
          <p:cNvPr id="69" name="Shape 69"/>
          <p:cNvSpPr txBox="1">
            <a:spLocks noGrp="1"/>
          </p:cNvSpPr>
          <p:nvPr>
            <p:ph type="body" idx="1"/>
          </p:nvPr>
        </p:nvSpPr>
        <p:spPr>
          <a:xfrm>
            <a:off x="311700" y="1468825"/>
            <a:ext cx="8520600" cy="3385800"/>
          </a:xfrm>
          <a:prstGeom prst="rect">
            <a:avLst/>
          </a:prstGeom>
        </p:spPr>
        <p:txBody>
          <a:bodyPr lIns="91425" tIns="91425" rIns="91425" bIns="91425" anchor="t" anchorCtr="0">
            <a:noAutofit/>
          </a:bodyPr>
          <a:lstStyle/>
          <a:p>
            <a:pPr marL="412750" lvl="0" indent="-28575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Ultrasonic Sensor:</a:t>
            </a:r>
          </a:p>
          <a:p>
            <a:pPr marL="869950" lvl="1" indent="-28575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This was placed in the front so that our robot could sense when it was close to an object and  reverse to find a new path. </a:t>
            </a:r>
          </a:p>
          <a:p>
            <a:pPr marL="412750" lvl="0" indent="-28575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Light Sensor:</a:t>
            </a:r>
          </a:p>
          <a:p>
            <a:pPr marL="869950" lvl="1" indent="-28575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This was placed in the back facing the ground so that it could distinguish between light and dark in order to trace lines </a:t>
            </a:r>
          </a:p>
          <a:p>
            <a:pPr marL="412750" lvl="0" indent="-28575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Standard Sized Gears: </a:t>
            </a:r>
          </a:p>
          <a:p>
            <a:pPr marL="869950" lvl="1" indent="-28575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They are better for short stops and turns. </a:t>
            </a:r>
          </a:p>
          <a:p>
            <a:pPr marL="412750" lvl="0" indent="-28575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Standard Sized Wheels:</a:t>
            </a:r>
          </a:p>
          <a:p>
            <a:pPr marL="869950" lvl="1" indent="-28575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They are easier to turn, and maneuver around on </a:t>
            </a:r>
          </a:p>
          <a:p>
            <a:pPr marL="869950" lvl="1" indent="-28575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They can be used in all situations </a:t>
            </a:r>
          </a:p>
          <a:p>
            <a:pPr lvl="0" rtl="0">
              <a:spcBef>
                <a:spcPts val="0"/>
              </a:spcBef>
              <a:spcAft>
                <a:spcPts val="0"/>
              </a:spcAft>
              <a:buNone/>
            </a:pPr>
            <a:endParaRPr sz="1600" dirty="0">
              <a:solidFill>
                <a:srgbClr val="000000"/>
              </a:solidFill>
              <a:latin typeface="Impact"/>
              <a:ea typeface="Impact"/>
              <a:cs typeface="Impact"/>
              <a:sym typeface="Impact"/>
            </a:endParaRPr>
          </a:p>
          <a:p>
            <a:pPr lvl="0">
              <a:spcBef>
                <a:spcPts val="0"/>
              </a:spcBef>
              <a:buNone/>
            </a:pPr>
            <a:endParaRPr sz="1200" dirty="0"/>
          </a:p>
          <a:p>
            <a:pPr lvl="0">
              <a:spcBef>
                <a:spcPts val="0"/>
              </a:spcBef>
              <a:buNone/>
            </a:pPr>
            <a:endParaRPr sz="12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THANK YOU FOR WATCHING!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solidFill>
                  <a:srgbClr val="000000"/>
                </a:solidFill>
              </a:rPr>
              <a:t>Forward Program...</a:t>
            </a:r>
          </a:p>
        </p:txBody>
      </p:sp>
      <p:pic>
        <p:nvPicPr>
          <p:cNvPr id="75" name="Shape 75"/>
          <p:cNvPicPr preferRelativeResize="0"/>
          <p:nvPr/>
        </p:nvPicPr>
        <p:blipFill>
          <a:blip r:embed="rId3">
            <a:alphaModFix/>
          </a:blip>
          <a:stretch>
            <a:fillRect/>
          </a:stretch>
        </p:blipFill>
        <p:spPr>
          <a:xfrm>
            <a:off x="1690687" y="1776412"/>
            <a:ext cx="5762625" cy="1590675"/>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solidFill>
                  <a:srgbClr val="000000"/>
                </a:solidFill>
              </a:rPr>
              <a:t>Forward Program Continued...</a:t>
            </a:r>
          </a:p>
        </p:txBody>
      </p:sp>
      <p:sp>
        <p:nvSpPr>
          <p:cNvPr id="81" name="Shape 81"/>
          <p:cNvSpPr txBox="1">
            <a:spLocks noGrp="1"/>
          </p:cNvSpPr>
          <p:nvPr>
            <p:ph type="body" idx="1"/>
          </p:nvPr>
        </p:nvSpPr>
        <p:spPr>
          <a:xfrm>
            <a:off x="311700" y="888236"/>
            <a:ext cx="8520600" cy="5557720"/>
          </a:xfrm>
          <a:prstGeom prst="rect">
            <a:avLst/>
          </a:prstGeom>
        </p:spPr>
        <p:txBody>
          <a:bodyPr lIns="91425" tIns="91425" rIns="91425" bIns="91425" anchor="t" anchorCtr="0">
            <a:noAutofit/>
          </a:bodyPr>
          <a:lstStyle/>
          <a:p>
            <a:pPr lvl="0" rtl="0">
              <a:spcBef>
                <a:spcPts val="0"/>
              </a:spcBef>
              <a:buNone/>
            </a:pPr>
            <a:endParaRPr sz="1600" dirty="0">
              <a:solidFill>
                <a:schemeClr val="accent4"/>
              </a:solidFill>
              <a:latin typeface="Impact"/>
              <a:ea typeface="Impact"/>
              <a:cs typeface="Impact"/>
              <a:sym typeface="Impact"/>
            </a:endParaRP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First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attached to port C</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Second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B</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Third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C 360 degrees forward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Fourth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C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Fifth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B</a:t>
            </a:r>
          </a:p>
          <a:p>
            <a:pPr marL="457200" lvl="0" indent="-33020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used this a</a:t>
            </a:r>
            <a:r>
              <a:rPr lang="en-US" sz="1600" dirty="0">
                <a:solidFill>
                  <a:schemeClr val="accent4"/>
                </a:solidFill>
                <a:latin typeface="Impact"/>
                <a:ea typeface="Impact"/>
                <a:cs typeface="Impact"/>
                <a:sym typeface="Impact"/>
              </a:rPr>
              <a:t>s a</a:t>
            </a:r>
            <a:r>
              <a:rPr lang="en" sz="1600" dirty="0">
                <a:solidFill>
                  <a:schemeClr val="accent4"/>
                </a:solidFill>
                <a:latin typeface="Impact"/>
                <a:ea typeface="Impact"/>
                <a:cs typeface="Impact"/>
                <a:sym typeface="Impact"/>
              </a:rPr>
              <a:t> general and most common form of transportation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Backward Program...</a:t>
            </a:r>
          </a:p>
        </p:txBody>
      </p:sp>
      <p:pic>
        <p:nvPicPr>
          <p:cNvPr id="87" name="Shape 87"/>
          <p:cNvPicPr preferRelativeResize="0"/>
          <p:nvPr/>
        </p:nvPicPr>
        <p:blipFill>
          <a:blip r:embed="rId3">
            <a:alphaModFix/>
          </a:blip>
          <a:stretch>
            <a:fillRect/>
          </a:stretch>
        </p:blipFill>
        <p:spPr>
          <a:xfrm>
            <a:off x="1600200" y="1585912"/>
            <a:ext cx="5943600" cy="197167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Backward Program Continued...</a:t>
            </a:r>
          </a:p>
        </p:txBody>
      </p:sp>
      <p:sp>
        <p:nvSpPr>
          <p:cNvPr id="93" name="Shape 93"/>
          <p:cNvSpPr txBox="1">
            <a:spLocks noGrp="1"/>
          </p:cNvSpPr>
          <p:nvPr>
            <p:ph type="body" idx="1"/>
          </p:nvPr>
        </p:nvSpPr>
        <p:spPr>
          <a:xfrm>
            <a:off x="311700" y="1294165"/>
            <a:ext cx="8520600" cy="3439500"/>
          </a:xfrm>
          <a:prstGeom prst="rect">
            <a:avLst/>
          </a:prstGeom>
        </p:spPr>
        <p:txBody>
          <a:bodyPr lIns="91425" tIns="91425" rIns="91425" bIns="91425" anchor="t" anchorCtr="0">
            <a:noAutofit/>
          </a:bodyPr>
          <a:lstStyle/>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First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the gear attached attached to port C backward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Second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B backward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Third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C 360 degrees backwards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Fourth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C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Fifth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the gear attached to port C</a:t>
            </a:r>
          </a:p>
          <a:p>
            <a:pPr marL="457200" lvl="0" indent="-33020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used this program as a form of navigation for when the designated checkpoint was passed, for avoiding objectives, and  looking for changes in light</a:t>
            </a:r>
          </a:p>
          <a:p>
            <a:pPr lvl="0">
              <a:spcBef>
                <a:spcPts val="0"/>
              </a:spcBef>
              <a:buNone/>
            </a:pPr>
            <a:endParaRPr sz="1600" dirty="0">
              <a:solidFill>
                <a:srgbClr val="000000"/>
              </a:solidFill>
              <a:latin typeface="Impact"/>
              <a:ea typeface="Impact"/>
              <a:cs typeface="Impact"/>
              <a:sym typeface="Impact"/>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Swing Turn...</a:t>
            </a:r>
          </a:p>
        </p:txBody>
      </p:sp>
      <p:pic>
        <p:nvPicPr>
          <p:cNvPr id="99" name="Shape 99"/>
          <p:cNvPicPr preferRelativeResize="0"/>
          <p:nvPr/>
        </p:nvPicPr>
        <p:blipFill>
          <a:blip r:embed="rId3">
            <a:alphaModFix/>
          </a:blip>
          <a:stretch>
            <a:fillRect/>
          </a:stretch>
        </p:blipFill>
        <p:spPr>
          <a:xfrm>
            <a:off x="1995487" y="1476375"/>
            <a:ext cx="5153025" cy="219075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Swing Turn Continued...</a:t>
            </a:r>
          </a:p>
        </p:txBody>
      </p:sp>
      <p:sp>
        <p:nvSpPr>
          <p:cNvPr id="105" name="Shape 105"/>
          <p:cNvSpPr txBox="1">
            <a:spLocks noGrp="1"/>
          </p:cNvSpPr>
          <p:nvPr>
            <p:ph type="body" idx="1"/>
          </p:nvPr>
        </p:nvSpPr>
        <p:spPr>
          <a:xfrm>
            <a:off x="311700" y="1376358"/>
            <a:ext cx="8520600" cy="3099900"/>
          </a:xfrm>
          <a:prstGeom prst="rect">
            <a:avLst/>
          </a:prstGeom>
        </p:spPr>
        <p:txBody>
          <a:bodyPr lIns="91425" tIns="91425" rIns="91425" bIns="91425" anchor="t" anchorCtr="0">
            <a:noAutofit/>
          </a:bodyPr>
          <a:lstStyle/>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First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C forward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Second block: </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Keeps gear attached to port B stationary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Third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Moves gear attached to port C 180 degrees forward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Fourth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gear attached to port C </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Fifth block:</a:t>
            </a:r>
          </a:p>
          <a:p>
            <a:pPr marL="914400" lvl="1" indent="-330200" rtl="0">
              <a:spcBef>
                <a:spcPts val="0"/>
              </a:spcBef>
              <a:spcAft>
                <a:spcPts val="0"/>
              </a:spcAft>
              <a:buClr>
                <a:srgbClr val="DF2DD1"/>
              </a:buClr>
              <a:buSzPct val="100000"/>
              <a:buFont typeface="Arial" panose="020B0604020202020204" pitchFamily="34" charset="0"/>
              <a:buChar char="•"/>
            </a:pPr>
            <a:r>
              <a:rPr lang="en" sz="1600" dirty="0">
                <a:solidFill>
                  <a:srgbClr val="DF2DD1"/>
                </a:solidFill>
                <a:latin typeface="Impact"/>
                <a:ea typeface="Impact"/>
                <a:cs typeface="Impact"/>
                <a:sym typeface="Impact"/>
              </a:rPr>
              <a:t>Stops gear attached to port B</a:t>
            </a:r>
          </a:p>
          <a:p>
            <a:pPr marL="457200" lvl="0" indent="-330200" rtl="0">
              <a:spcBef>
                <a:spcPts val="0"/>
              </a:spcBef>
              <a:spcAft>
                <a:spcPts val="0"/>
              </a:spcAft>
              <a:buClr>
                <a:schemeClr val="accent4"/>
              </a:buClr>
              <a:buSzPct val="100000"/>
              <a:buFont typeface="Arial" panose="020B0604020202020204" pitchFamily="34" charset="0"/>
              <a:buChar char="•"/>
            </a:pPr>
            <a:r>
              <a:rPr lang="en" sz="1600" dirty="0">
                <a:solidFill>
                  <a:schemeClr val="accent4"/>
                </a:solidFill>
                <a:latin typeface="Impact"/>
                <a:ea typeface="Impact"/>
                <a:cs typeface="Impact"/>
                <a:sym typeface="Impact"/>
              </a:rPr>
              <a:t>We used this program to change the way the robot was facing </a:t>
            </a:r>
          </a:p>
          <a:p>
            <a:pPr marL="285750" lvl="0" indent="-285750" rtl="0">
              <a:spcBef>
                <a:spcPts val="0"/>
              </a:spcBef>
              <a:buFont typeface="Arial" panose="020B0604020202020204" pitchFamily="34" charset="0"/>
              <a:buChar char="•"/>
            </a:pPr>
            <a:endParaRPr sz="1600" dirty="0">
              <a:solidFill>
                <a:schemeClr val="accent4"/>
              </a:solidFill>
              <a:latin typeface="Impact"/>
              <a:ea typeface="Impact"/>
              <a:cs typeface="Impact"/>
              <a:sym typeface="Impact"/>
            </a:endParaRPr>
          </a:p>
          <a:p>
            <a:pPr lvl="0">
              <a:spcBef>
                <a:spcPts val="0"/>
              </a:spcBef>
              <a:buNone/>
            </a:pPr>
            <a:endParaRPr sz="1600" dirty="0">
              <a:solidFill>
                <a:srgbClr val="000000"/>
              </a:solidFill>
              <a:latin typeface="Impact"/>
              <a:ea typeface="Impact"/>
              <a:cs typeface="Impact"/>
              <a:sym typeface="Impact"/>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Point Turn...</a:t>
            </a:r>
          </a:p>
        </p:txBody>
      </p:sp>
      <p:pic>
        <p:nvPicPr>
          <p:cNvPr id="111" name="Shape 111"/>
          <p:cNvPicPr preferRelativeResize="0"/>
          <p:nvPr/>
        </p:nvPicPr>
        <p:blipFill>
          <a:blip r:embed="rId3">
            <a:alphaModFix/>
          </a:blip>
          <a:stretch>
            <a:fillRect/>
          </a:stretch>
        </p:blipFill>
        <p:spPr>
          <a:xfrm>
            <a:off x="1752600" y="1476375"/>
            <a:ext cx="5943600" cy="24955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836</Words>
  <Application>Microsoft Office PowerPoint</Application>
  <PresentationFormat>On-screen Show (16:9)</PresentationFormat>
  <Paragraphs>126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Impact</vt:lpstr>
      <vt:lpstr>Source Code Pro</vt:lpstr>
      <vt:lpstr>Oswald</vt:lpstr>
      <vt:lpstr>Arial</vt:lpstr>
      <vt:lpstr>modern-writer</vt:lpstr>
      <vt:lpstr>Mars Robot Challenge</vt:lpstr>
      <vt:lpstr>Robot Configuration...</vt:lpstr>
      <vt:lpstr>Forward Program...</vt:lpstr>
      <vt:lpstr>Forward Program Continued...</vt:lpstr>
      <vt:lpstr>Backward Program...</vt:lpstr>
      <vt:lpstr>Backward Program Continued...</vt:lpstr>
      <vt:lpstr>Swing Turn...</vt:lpstr>
      <vt:lpstr>Swing Turn Continued...</vt:lpstr>
      <vt:lpstr>Point Turn...</vt:lpstr>
      <vt:lpstr>Point Turn Continued...</vt:lpstr>
      <vt:lpstr>Left Turn...</vt:lpstr>
      <vt:lpstr>Left Turn Continued...</vt:lpstr>
      <vt:lpstr>Inclined and Declined Slopes...</vt:lpstr>
      <vt:lpstr>Tracking Curves...</vt:lpstr>
      <vt:lpstr>Tracking Curves Continued...</vt:lpstr>
      <vt:lpstr>Traversing Various Surfaces...</vt:lpstr>
      <vt:lpstr>Traversing Various Surfaces Continued...</vt:lpstr>
      <vt:lpstr>Map of Mars Landing Site...</vt:lpstr>
      <vt:lpstr>How Test Simulations Guided the Programming...</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Robot Challenge</dc:title>
  <dc:creator>Oyenusi, Oyinade</dc:creator>
  <cp:lastModifiedBy>Oyenusi, Oyinade</cp:lastModifiedBy>
  <cp:revision>2</cp:revision>
  <dcterms:modified xsi:type="dcterms:W3CDTF">2017-05-24T18:46:01Z</dcterms:modified>
</cp:coreProperties>
</file>